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10287000" cx="18288000"/>
  <p:notesSz cx="6858000" cy="9144000"/>
  <p:embeddedFontLst>
    <p:embeddedFont>
      <p:font typeface="Poppi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3" roundtripDataSignature="AMtx7mjphnOJDaMm79KOxGi5N+hKe3CF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581E6DC-8195-43C4-AD03-617D27355F58}">
  <a:tblStyle styleId="{1581E6DC-8195-43C4-AD03-617D27355F5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.fntdata"/><Relationship Id="rId11" Type="http://schemas.openxmlformats.org/officeDocument/2006/relationships/slide" Target="slides/slide5.xml"/><Relationship Id="rId22" Type="http://schemas.openxmlformats.org/officeDocument/2006/relationships/font" Target="fonts/Poppins-boldItalic.fntdata"/><Relationship Id="rId10" Type="http://schemas.openxmlformats.org/officeDocument/2006/relationships/slide" Target="slides/slide4.xml"/><Relationship Id="rId21" Type="http://schemas.openxmlformats.org/officeDocument/2006/relationships/font" Target="fonts/Poppi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Poppins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10" Type="http://schemas.openxmlformats.org/officeDocument/2006/relationships/hyperlink" Target="https://www.flutterflow.io" TargetMode="External"/><Relationship Id="rId9" Type="http://schemas.openxmlformats.org/officeDocument/2006/relationships/hyperlink" Target="https://www.flutterflow.io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11" Type="http://schemas.openxmlformats.org/officeDocument/2006/relationships/hyperlink" Target="https://www.figma.com/design/D5BnEJFPMqZldLP32LgLH8/18-Login-Screen-Mobile-App-UI--Community-?node-id=0-1&amp;p=f&amp;t=mMGE29HnKCqj5gEj-0" TargetMode="External"/><Relationship Id="rId10" Type="http://schemas.openxmlformats.org/officeDocument/2006/relationships/hyperlink" Target="https://www.figma.com/design/bk6ojwtwDKPy2xuQX0ev6t/Sign-in--Sign-up--Forgot-password-light--Community-?node-id=0-1&amp;p=f&amp;t=m4uAJYhuDdaXWsYq-0" TargetMode="External"/><Relationship Id="rId12" Type="http://schemas.openxmlformats.org/officeDocument/2006/relationships/hyperlink" Target="https://www.figma.com/design/9aTDXR7buUUK56MF20CfsN/BMI-Calculator-App-UI--Community-?node-id=0-1&amp;p=f&amp;t=8AegkZXfBrXBRlSL-0" TargetMode="External"/><Relationship Id="rId9" Type="http://schemas.openxmlformats.org/officeDocument/2006/relationships/hyperlink" Target="https://www.figma.com/community/ui-kits/components?resource_type=files&amp;editor_type=figma&amp;price=free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Relationship Id="rId7" Type="http://schemas.openxmlformats.org/officeDocument/2006/relationships/image" Target="../media/image6.png"/><Relationship Id="rId8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11" Type="http://schemas.openxmlformats.org/officeDocument/2006/relationships/hyperlink" Target="https://www.figma.com/signup" TargetMode="External"/><Relationship Id="rId10" Type="http://schemas.openxmlformats.org/officeDocument/2006/relationships/hyperlink" Target="https://www.figma.com/signup" TargetMode="External"/><Relationship Id="rId9" Type="http://schemas.openxmlformats.org/officeDocument/2006/relationships/hyperlink" Target="https://www.figma.com/signup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-343719" y="-38668"/>
            <a:ext cx="18975420" cy="2134743"/>
          </a:xfrm>
          <a:custGeom>
            <a:rect b="b" l="l" r="r" t="t"/>
            <a:pathLst>
              <a:path extrusionOk="0" h="2846324" w="25300560">
                <a:moveTo>
                  <a:pt x="0" y="0"/>
                </a:moveTo>
                <a:lnTo>
                  <a:pt x="25300560" y="0"/>
                </a:lnTo>
                <a:lnTo>
                  <a:pt x="25300560" y="2846324"/>
                </a:lnTo>
                <a:lnTo>
                  <a:pt x="0" y="2846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4631100" y="5299829"/>
            <a:ext cx="9025799" cy="2131982"/>
          </a:xfrm>
          <a:custGeom>
            <a:rect b="b" l="l" r="r" t="t"/>
            <a:pathLst>
              <a:path extrusionOk="0" h="2131982" w="9025799">
                <a:moveTo>
                  <a:pt x="0" y="0"/>
                </a:moveTo>
                <a:lnTo>
                  <a:pt x="9025799" y="0"/>
                </a:lnTo>
                <a:lnTo>
                  <a:pt x="9025799" y="2131983"/>
                </a:lnTo>
                <a:lnTo>
                  <a:pt x="0" y="21319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720957" y="3190755"/>
            <a:ext cx="2487154" cy="2916705"/>
          </a:xfrm>
          <a:custGeom>
            <a:rect b="b" l="l" r="r" t="t"/>
            <a:pathLst>
              <a:path extrusionOk="0" h="2916705" w="2487154">
                <a:moveTo>
                  <a:pt x="0" y="0"/>
                </a:moveTo>
                <a:lnTo>
                  <a:pt x="2487154" y="0"/>
                </a:lnTo>
                <a:lnTo>
                  <a:pt x="2487154" y="2916705"/>
                </a:lnTo>
                <a:lnTo>
                  <a:pt x="0" y="2916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47000"/>
            </a:blip>
            <a:stretch>
              <a:fillRect b="0" l="-39" r="-38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 rot="10800000">
            <a:off x="15079889" y="3190755"/>
            <a:ext cx="2487154" cy="2916705"/>
          </a:xfrm>
          <a:custGeom>
            <a:rect b="b" l="l" r="r" t="t"/>
            <a:pathLst>
              <a:path extrusionOk="0" h="2916705" w="2487154">
                <a:moveTo>
                  <a:pt x="0" y="0"/>
                </a:moveTo>
                <a:lnTo>
                  <a:pt x="2487154" y="0"/>
                </a:lnTo>
                <a:lnTo>
                  <a:pt x="2487154" y="2916705"/>
                </a:lnTo>
                <a:lnTo>
                  <a:pt x="0" y="2916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47000"/>
            </a:blip>
            <a:stretch>
              <a:fillRect b="0" l="-39" r="-38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2215927" y="3217584"/>
            <a:ext cx="13856146" cy="2725189"/>
          </a:xfrm>
          <a:custGeom>
            <a:rect b="b" l="l" r="r" t="t"/>
            <a:pathLst>
              <a:path extrusionOk="0" h="2725189" w="13856146">
                <a:moveTo>
                  <a:pt x="0" y="0"/>
                </a:moveTo>
                <a:lnTo>
                  <a:pt x="13856146" y="0"/>
                </a:lnTo>
                <a:lnTo>
                  <a:pt x="13856146" y="2725189"/>
                </a:lnTo>
                <a:lnTo>
                  <a:pt x="0" y="27251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>
            <a:off x="720957" y="241338"/>
            <a:ext cx="3609689" cy="624554"/>
          </a:xfrm>
          <a:custGeom>
            <a:rect b="b" l="l" r="r" t="t"/>
            <a:pathLst>
              <a:path extrusionOk="0" h="832739" w="4812919">
                <a:moveTo>
                  <a:pt x="0" y="0"/>
                </a:moveTo>
                <a:lnTo>
                  <a:pt x="4812919" y="0"/>
                </a:lnTo>
                <a:lnTo>
                  <a:pt x="4812919" y="832739"/>
                </a:lnTo>
                <a:lnTo>
                  <a:pt x="0" y="8327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4" l="-63" r="-63" t="0"/>
            </a:stretch>
          </a:blipFill>
          <a:ln>
            <a:noFill/>
          </a:ln>
        </p:spPr>
      </p:sp>
      <p:grpSp>
        <p:nvGrpSpPr>
          <p:cNvPr id="91" name="Google Shape;91;p1"/>
          <p:cNvGrpSpPr/>
          <p:nvPr/>
        </p:nvGrpSpPr>
        <p:grpSpPr>
          <a:xfrm>
            <a:off x="2525809" y="3828850"/>
            <a:ext cx="13426303" cy="1423390"/>
            <a:chOff x="0" y="-114300"/>
            <a:chExt cx="17901737" cy="1897853"/>
          </a:xfrm>
        </p:grpSpPr>
        <p:sp>
          <p:nvSpPr>
            <p:cNvPr id="92" name="Google Shape;92;p1"/>
            <p:cNvSpPr/>
            <p:nvPr/>
          </p:nvSpPr>
          <p:spPr>
            <a:xfrm>
              <a:off x="0" y="0"/>
              <a:ext cx="17901737" cy="1783553"/>
            </a:xfrm>
            <a:custGeom>
              <a:rect b="b" l="l" r="r" t="t"/>
              <a:pathLst>
                <a:path extrusionOk="0" h="1783553" w="17901737">
                  <a:moveTo>
                    <a:pt x="0" y="0"/>
                  </a:moveTo>
                  <a:lnTo>
                    <a:pt x="17901737" y="0"/>
                  </a:lnTo>
                  <a:lnTo>
                    <a:pt x="17901737" y="1783553"/>
                  </a:lnTo>
                  <a:lnTo>
                    <a:pt x="0" y="17835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93" name="Google Shape;93;p1"/>
            <p:cNvSpPr txBox="1"/>
            <p:nvPr/>
          </p:nvSpPr>
          <p:spPr>
            <a:xfrm>
              <a:off x="0" y="-114300"/>
              <a:ext cx="17901736" cy="18978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87">
                  <a:solidFill>
                    <a:srgbClr val="FFFFFF"/>
                  </a:solidFill>
                </a:rPr>
                <a:t>Mobile App</a:t>
              </a:r>
              <a:endParaRPr/>
            </a:p>
          </p:txBody>
        </p:sp>
      </p:grpSp>
      <p:grpSp>
        <p:nvGrpSpPr>
          <p:cNvPr id="94" name="Google Shape;94;p1"/>
          <p:cNvGrpSpPr/>
          <p:nvPr/>
        </p:nvGrpSpPr>
        <p:grpSpPr>
          <a:xfrm>
            <a:off x="4918046" y="5882982"/>
            <a:ext cx="8451908" cy="1128259"/>
            <a:chOff x="0" y="-180975"/>
            <a:chExt cx="11269211" cy="1504345"/>
          </a:xfrm>
        </p:grpSpPr>
        <p:sp>
          <p:nvSpPr>
            <p:cNvPr id="95" name="Google Shape;95;p1"/>
            <p:cNvSpPr/>
            <p:nvPr/>
          </p:nvSpPr>
          <p:spPr>
            <a:xfrm>
              <a:off x="0" y="0"/>
              <a:ext cx="11269211" cy="1323370"/>
            </a:xfrm>
            <a:custGeom>
              <a:rect b="b" l="l" r="r" t="t"/>
              <a:pathLst>
                <a:path extrusionOk="0" h="1323370" w="11269211">
                  <a:moveTo>
                    <a:pt x="0" y="0"/>
                  </a:moveTo>
                  <a:lnTo>
                    <a:pt x="11269211" y="0"/>
                  </a:lnTo>
                  <a:lnTo>
                    <a:pt x="11269211" y="1323370"/>
                  </a:lnTo>
                  <a:lnTo>
                    <a:pt x="0" y="13233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96" name="Google Shape;96;p1"/>
            <p:cNvSpPr txBox="1"/>
            <p:nvPr/>
          </p:nvSpPr>
          <p:spPr>
            <a:xfrm>
              <a:off x="0" y="-180975"/>
              <a:ext cx="11269211" cy="1504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662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SESSION 5</a:t>
              </a:r>
              <a:endParaRPr/>
            </a:p>
          </p:txBody>
        </p:sp>
      </p:grpSp>
      <p:sp>
        <p:nvSpPr>
          <p:cNvPr id="97" name="Google Shape;97;p1"/>
          <p:cNvSpPr/>
          <p:nvPr/>
        </p:nvSpPr>
        <p:spPr>
          <a:xfrm rot="10800000">
            <a:off x="-248742" y="8563028"/>
            <a:ext cx="18975420" cy="2134743"/>
          </a:xfrm>
          <a:custGeom>
            <a:rect b="b" l="l" r="r" t="t"/>
            <a:pathLst>
              <a:path extrusionOk="0" h="2846324" w="25300560">
                <a:moveTo>
                  <a:pt x="0" y="0"/>
                </a:moveTo>
                <a:lnTo>
                  <a:pt x="25300560" y="0"/>
                </a:lnTo>
                <a:lnTo>
                  <a:pt x="25300560" y="2846324"/>
                </a:lnTo>
                <a:lnTo>
                  <a:pt x="0" y="2846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grpSp>
        <p:nvGrpSpPr>
          <p:cNvPr id="98" name="Google Shape;98;p1"/>
          <p:cNvGrpSpPr/>
          <p:nvPr/>
        </p:nvGrpSpPr>
        <p:grpSpPr>
          <a:xfrm>
            <a:off x="6659464" y="9185108"/>
            <a:ext cx="5158992" cy="673894"/>
            <a:chOff x="0" y="-123825"/>
            <a:chExt cx="6878656" cy="898525"/>
          </a:xfrm>
        </p:grpSpPr>
        <p:sp>
          <p:nvSpPr>
            <p:cNvPr id="99" name="Google Shape;99;p1"/>
            <p:cNvSpPr/>
            <p:nvPr/>
          </p:nvSpPr>
          <p:spPr>
            <a:xfrm>
              <a:off x="0" y="0"/>
              <a:ext cx="6878656" cy="774700"/>
            </a:xfrm>
            <a:custGeom>
              <a:rect b="b" l="l" r="r" t="t"/>
              <a:pathLst>
                <a:path extrusionOk="0" h="774700" w="6878656">
                  <a:moveTo>
                    <a:pt x="0" y="0"/>
                  </a:moveTo>
                  <a:lnTo>
                    <a:pt x="6878656" y="0"/>
                  </a:lnTo>
                  <a:lnTo>
                    <a:pt x="6878656" y="774700"/>
                  </a:lnTo>
                  <a:lnTo>
                    <a:pt x="0" y="774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00" name="Google Shape;100;p1"/>
            <p:cNvSpPr txBox="1"/>
            <p:nvPr/>
          </p:nvSpPr>
          <p:spPr>
            <a:xfrm>
              <a:off x="0" y="-123825"/>
              <a:ext cx="6878656" cy="8985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#create_share_innovate</a:t>
              </a:r>
              <a:endParaRPr/>
            </a:p>
          </p:txBody>
        </p:sp>
      </p:grpSp>
      <p:grpSp>
        <p:nvGrpSpPr>
          <p:cNvPr id="101" name="Google Shape;101;p1"/>
          <p:cNvGrpSpPr/>
          <p:nvPr/>
        </p:nvGrpSpPr>
        <p:grpSpPr>
          <a:xfrm>
            <a:off x="11734797" y="188312"/>
            <a:ext cx="4588669" cy="613887"/>
            <a:chOff x="0" y="-66675"/>
            <a:chExt cx="6118225" cy="818516"/>
          </a:xfrm>
        </p:grpSpPr>
        <p:sp>
          <p:nvSpPr>
            <p:cNvPr id="102" name="Google Shape;102;p1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03" name="Google Shape;103;p1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282" name="Google Shape;282;p10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83" name="Google Shape;283;p10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84" name="Google Shape;284;p10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5" name="Google Shape;285;p10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6" name="Google Shape;286;p10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287" name="Google Shape;287;p10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288" name="Google Shape;288;p10"/>
          <p:cNvGrpSpPr/>
          <p:nvPr/>
        </p:nvGrpSpPr>
        <p:grpSpPr>
          <a:xfrm>
            <a:off x="2614672" y="3833963"/>
            <a:ext cx="6368626" cy="797174"/>
            <a:chOff x="-11" y="-66733"/>
            <a:chExt cx="8491500" cy="1062900"/>
          </a:xfrm>
        </p:grpSpPr>
        <p:sp>
          <p:nvSpPr>
            <p:cNvPr id="289" name="Google Shape;289;p10"/>
            <p:cNvSpPr/>
            <p:nvPr/>
          </p:nvSpPr>
          <p:spPr>
            <a:xfrm>
              <a:off x="0" y="0"/>
              <a:ext cx="5179208" cy="929438"/>
            </a:xfrm>
            <a:custGeom>
              <a:rect b="b" l="l" r="r" t="t"/>
              <a:pathLst>
                <a:path extrusionOk="0" h="929438" w="5179208">
                  <a:moveTo>
                    <a:pt x="0" y="0"/>
                  </a:moveTo>
                  <a:lnTo>
                    <a:pt x="5179208" y="0"/>
                  </a:lnTo>
                  <a:lnTo>
                    <a:pt x="5179208" y="929438"/>
                  </a:lnTo>
                  <a:lnTo>
                    <a:pt x="0" y="929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0" name="Google Shape;290;p10"/>
            <p:cNvSpPr txBox="1"/>
            <p:nvPr/>
          </p:nvSpPr>
          <p:spPr>
            <a:xfrm>
              <a:off x="-11" y="-66733"/>
              <a:ext cx="8491500" cy="10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9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What is FlutterFlow?</a:t>
              </a:r>
              <a:endParaRPr/>
            </a:p>
          </p:txBody>
        </p:sp>
      </p:grpSp>
      <p:grpSp>
        <p:nvGrpSpPr>
          <p:cNvPr id="291" name="Google Shape;291;p10"/>
          <p:cNvGrpSpPr/>
          <p:nvPr/>
        </p:nvGrpSpPr>
        <p:grpSpPr>
          <a:xfrm rot="-102745">
            <a:off x="5970801" y="2532637"/>
            <a:ext cx="6343934" cy="915587"/>
            <a:chOff x="0" y="-85725"/>
            <a:chExt cx="8458579" cy="1220782"/>
          </a:xfrm>
        </p:grpSpPr>
        <p:sp>
          <p:nvSpPr>
            <p:cNvPr id="292" name="Google Shape;292;p10"/>
            <p:cNvSpPr/>
            <p:nvPr/>
          </p:nvSpPr>
          <p:spPr>
            <a:xfrm>
              <a:off x="0" y="0"/>
              <a:ext cx="8458579" cy="1135057"/>
            </a:xfrm>
            <a:custGeom>
              <a:rect b="b" l="l" r="r" t="t"/>
              <a:pathLst>
                <a:path extrusionOk="0" h="1135057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057"/>
                  </a:lnTo>
                  <a:lnTo>
                    <a:pt x="0" y="11350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3" name="Google Shape;293;p10"/>
            <p:cNvSpPr txBox="1"/>
            <p:nvPr/>
          </p:nvSpPr>
          <p:spPr>
            <a:xfrm>
              <a:off x="0" y="-85725"/>
              <a:ext cx="8458579" cy="12207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FlutterFlow</a:t>
              </a:r>
              <a:endParaRPr/>
            </a:p>
          </p:txBody>
        </p:sp>
      </p:grpSp>
      <p:grpSp>
        <p:nvGrpSpPr>
          <p:cNvPr id="294" name="Google Shape;294;p10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295" name="Google Shape;295;p10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6" name="Google Shape;296;p10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297" name="Google Shape;297;p10"/>
          <p:cNvSpPr txBox="1"/>
          <p:nvPr/>
        </p:nvSpPr>
        <p:spPr>
          <a:xfrm>
            <a:off x="2802683" y="4485840"/>
            <a:ext cx="12614920" cy="441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It’s a low-code visual development platform for building Flutter apps.</a:t>
            </a:r>
            <a:endParaRPr/>
          </a:p>
          <a:p>
            <a:pPr indent="-267868" lvl="1" marL="535739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1"/>
              <a:buFont typeface="Arial"/>
              <a:buChar char="•"/>
            </a:pPr>
            <a:r>
              <a:rPr b="0" i="0" lang="en-US" sz="248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Drag-and-drop UI builder for mobile and web apps</a:t>
            </a:r>
            <a:endParaRPr/>
          </a:p>
          <a:p>
            <a:pPr indent="-267868" lvl="1" marL="535739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1"/>
              <a:buFont typeface="Arial"/>
              <a:buChar char="•"/>
            </a:pPr>
            <a:r>
              <a:rPr b="0" i="0" lang="en-US" sz="248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Built on Flutter, Google’s UI toolkit</a:t>
            </a:r>
            <a:endParaRPr/>
          </a:p>
          <a:p>
            <a:pPr indent="-267868" lvl="1" marL="535739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1"/>
              <a:buFont typeface="Arial"/>
              <a:buChar char="•"/>
            </a:pPr>
            <a:r>
              <a:rPr b="0" i="0" lang="en-US" sz="248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Connects to APIs, Firebase, and more</a:t>
            </a:r>
            <a:endParaRPr/>
          </a:p>
          <a:p>
            <a:pPr indent="-267868" lvl="1" marL="535739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1"/>
              <a:buFont typeface="Arial"/>
              <a:buChar char="•"/>
            </a:pPr>
            <a:r>
              <a:rPr b="0" i="0" lang="en-US" sz="248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Exports clean Flutter code</a:t>
            </a:r>
            <a:endParaRPr/>
          </a:p>
          <a:p>
            <a:pPr indent="-267868" lvl="1" marL="535739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1"/>
              <a:buFont typeface="Arial"/>
              <a:buChar char="•"/>
            </a:pPr>
            <a:r>
              <a:rPr b="0" i="0" lang="en-US" sz="248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Supports animations, responsive design, and logic flows</a:t>
            </a:r>
            <a:endParaRPr/>
          </a:p>
          <a:p>
            <a:pPr indent="-267868" lvl="1" marL="535739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1"/>
              <a:buFont typeface="Arial"/>
              <a:buChar char="•"/>
            </a:pPr>
            <a:r>
              <a:rPr b="0" i="0" lang="en-US" sz="248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Suitable for both designers and developers</a:t>
            </a:r>
            <a:endParaRPr/>
          </a:p>
          <a:p>
            <a:pPr indent="0" lvl="0" marL="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81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1" u="sng" cap="none" strike="noStrike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Getting Started</a:t>
            </a:r>
            <a:endParaRPr/>
          </a:p>
          <a:p>
            <a:pPr indent="0" lvl="0" marL="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81" u="sng" cap="none" strike="noStrike">
              <a:solidFill>
                <a:srgbClr val="0065B4"/>
              </a:solidFill>
              <a:latin typeface="Poppins"/>
              <a:ea typeface="Poppins"/>
              <a:cs typeface="Poppins"/>
              <a:sym typeface="Poppins"/>
              <a:hlinkClick r:id="rId10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303" name="Google Shape;303;p11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04" name="Google Shape;304;p11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05" name="Google Shape;305;p11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5" y="0"/>
                </a:lnTo>
                <a:lnTo>
                  <a:pt x="14089825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6" name="Google Shape;306;p11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7" name="Google Shape;307;p11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308" name="Google Shape;308;p11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309" name="Google Shape;309;p11"/>
          <p:cNvGrpSpPr/>
          <p:nvPr/>
        </p:nvGrpSpPr>
        <p:grpSpPr>
          <a:xfrm>
            <a:off x="3383619" y="3988435"/>
            <a:ext cx="11520763" cy="1216519"/>
            <a:chOff x="0" y="-114300"/>
            <a:chExt cx="15361017" cy="1622025"/>
          </a:xfrm>
        </p:grpSpPr>
        <p:sp>
          <p:nvSpPr>
            <p:cNvPr id="310" name="Google Shape;310;p11"/>
            <p:cNvSpPr/>
            <p:nvPr/>
          </p:nvSpPr>
          <p:spPr>
            <a:xfrm>
              <a:off x="0" y="0"/>
              <a:ext cx="15361017" cy="1507725"/>
            </a:xfrm>
            <a:custGeom>
              <a:rect b="b" l="l" r="r" t="t"/>
              <a:pathLst>
                <a:path extrusionOk="0" h="1507725" w="15361017">
                  <a:moveTo>
                    <a:pt x="0" y="0"/>
                  </a:moveTo>
                  <a:lnTo>
                    <a:pt x="15361017" y="0"/>
                  </a:lnTo>
                  <a:lnTo>
                    <a:pt x="15361017" y="1507725"/>
                  </a:lnTo>
                  <a:lnTo>
                    <a:pt x="0" y="1507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11" name="Google Shape;311;p11"/>
            <p:cNvSpPr txBox="1"/>
            <p:nvPr/>
          </p:nvSpPr>
          <p:spPr>
            <a:xfrm>
              <a:off x="0" y="-114300"/>
              <a:ext cx="15361017" cy="1622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UI Library from Figma Community</a:t>
              </a:r>
              <a:endParaRPr/>
            </a:p>
            <a:p>
              <a:pPr indent="-313055" lvl="1" marL="626111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Char char="•"/>
              </a:pPr>
              <a:r>
                <a:rPr b="0" i="0" lang="en-US" sz="2900" u="sng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  <a:hlinkClick r:id="rId9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UI Kits</a:t>
              </a:r>
              <a:endParaRPr/>
            </a:p>
          </p:txBody>
        </p:sp>
      </p:grpSp>
      <p:grpSp>
        <p:nvGrpSpPr>
          <p:cNvPr id="312" name="Google Shape;312;p11"/>
          <p:cNvGrpSpPr/>
          <p:nvPr/>
        </p:nvGrpSpPr>
        <p:grpSpPr>
          <a:xfrm rot="-102745">
            <a:off x="5970803" y="2532637"/>
            <a:ext cx="6343934" cy="915714"/>
            <a:chOff x="0" y="-85725"/>
            <a:chExt cx="8458579" cy="1220952"/>
          </a:xfrm>
        </p:grpSpPr>
        <p:sp>
          <p:nvSpPr>
            <p:cNvPr id="313" name="Google Shape;313;p11"/>
            <p:cNvSpPr/>
            <p:nvPr/>
          </p:nvSpPr>
          <p:spPr>
            <a:xfrm>
              <a:off x="0" y="0"/>
              <a:ext cx="8458579" cy="1135227"/>
            </a:xfrm>
            <a:custGeom>
              <a:rect b="b" l="l" r="r" t="t"/>
              <a:pathLst>
                <a:path extrusionOk="0" h="1135227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227"/>
                  </a:lnTo>
                  <a:lnTo>
                    <a:pt x="0" y="11352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14" name="Google Shape;314;p11"/>
            <p:cNvSpPr txBox="1"/>
            <p:nvPr/>
          </p:nvSpPr>
          <p:spPr>
            <a:xfrm>
              <a:off x="0" y="-85725"/>
              <a:ext cx="8458579" cy="12209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3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Links</a:t>
              </a:r>
              <a:endParaRPr/>
            </a:p>
          </p:txBody>
        </p:sp>
      </p:grpSp>
      <p:grpSp>
        <p:nvGrpSpPr>
          <p:cNvPr id="315" name="Google Shape;315;p11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316" name="Google Shape;316;p11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17" name="Google Shape;317;p11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grpSp>
        <p:nvGrpSpPr>
          <p:cNvPr id="318" name="Google Shape;318;p11"/>
          <p:cNvGrpSpPr/>
          <p:nvPr/>
        </p:nvGrpSpPr>
        <p:grpSpPr>
          <a:xfrm>
            <a:off x="3383619" y="5481179"/>
            <a:ext cx="11520763" cy="2245144"/>
            <a:chOff x="0" y="-114300"/>
            <a:chExt cx="15361017" cy="2993526"/>
          </a:xfrm>
        </p:grpSpPr>
        <p:sp>
          <p:nvSpPr>
            <p:cNvPr id="319" name="Google Shape;319;p11"/>
            <p:cNvSpPr/>
            <p:nvPr/>
          </p:nvSpPr>
          <p:spPr>
            <a:xfrm>
              <a:off x="0" y="0"/>
              <a:ext cx="15361017" cy="2879226"/>
            </a:xfrm>
            <a:custGeom>
              <a:rect b="b" l="l" r="r" t="t"/>
              <a:pathLst>
                <a:path extrusionOk="0" h="2879226" w="15361017">
                  <a:moveTo>
                    <a:pt x="0" y="0"/>
                  </a:moveTo>
                  <a:lnTo>
                    <a:pt x="15361017" y="0"/>
                  </a:lnTo>
                  <a:lnTo>
                    <a:pt x="15361017" y="2879226"/>
                  </a:lnTo>
                  <a:lnTo>
                    <a:pt x="0" y="2879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20" name="Google Shape;320;p11"/>
            <p:cNvSpPr txBox="1"/>
            <p:nvPr/>
          </p:nvSpPr>
          <p:spPr>
            <a:xfrm>
              <a:off x="0" y="-114300"/>
              <a:ext cx="15361017" cy="29935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Used Designs</a:t>
              </a:r>
              <a:endParaRPr/>
            </a:p>
            <a:p>
              <a:pPr indent="-313055" lvl="1" marL="626111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Char char="•"/>
              </a:pPr>
              <a:r>
                <a:rPr b="0" i="0" lang="en-US" sz="2900" u="sng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  <a:hlinkClick r:id="rId10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Login Screen</a:t>
              </a:r>
              <a:endParaRPr/>
            </a:p>
            <a:p>
              <a:pPr indent="-313055" lvl="1" marL="626111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Char char="•"/>
              </a:pPr>
              <a:r>
                <a:rPr b="0" i="0" lang="en-US" sz="2900" u="sng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  <a:hlinkClick r:id="rId11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Extra Login Screens</a:t>
              </a:r>
              <a:endParaRPr/>
            </a:p>
            <a:p>
              <a:pPr indent="-313055" lvl="1" marL="626111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Char char="•"/>
              </a:pPr>
              <a:r>
                <a:rPr b="0" i="0" lang="en-US" sz="2900" u="sng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  <a:hlinkClick r:id="rId1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BMI Demo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326" name="Google Shape;326;p12"/>
          <p:cNvSpPr/>
          <p:nvPr/>
        </p:nvSpPr>
        <p:spPr>
          <a:xfrm>
            <a:off x="4134397" y="3501256"/>
            <a:ext cx="10019205" cy="2429106"/>
          </a:xfrm>
          <a:custGeom>
            <a:rect b="b" l="l" r="r" t="t"/>
            <a:pathLst>
              <a:path extrusionOk="0" h="2429106" w="10019205">
                <a:moveTo>
                  <a:pt x="0" y="0"/>
                </a:moveTo>
                <a:lnTo>
                  <a:pt x="10019205" y="0"/>
                </a:lnTo>
                <a:lnTo>
                  <a:pt x="10019205" y="2429106"/>
                </a:lnTo>
                <a:lnTo>
                  <a:pt x="0" y="2429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27" name="Google Shape;327;p12"/>
          <p:cNvGrpSpPr/>
          <p:nvPr/>
        </p:nvGrpSpPr>
        <p:grpSpPr>
          <a:xfrm>
            <a:off x="5328656" y="3750981"/>
            <a:ext cx="7630688" cy="2079686"/>
            <a:chOff x="0" y="-85725"/>
            <a:chExt cx="10174250" cy="2772914"/>
          </a:xfrm>
        </p:grpSpPr>
        <p:sp>
          <p:nvSpPr>
            <p:cNvPr id="328" name="Google Shape;328;p12"/>
            <p:cNvSpPr/>
            <p:nvPr/>
          </p:nvSpPr>
          <p:spPr>
            <a:xfrm>
              <a:off x="0" y="0"/>
              <a:ext cx="10174250" cy="2687189"/>
            </a:xfrm>
            <a:custGeom>
              <a:rect b="b" l="l" r="r" t="t"/>
              <a:pathLst>
                <a:path extrusionOk="0" h="2687189" w="10174250">
                  <a:moveTo>
                    <a:pt x="0" y="0"/>
                  </a:moveTo>
                  <a:lnTo>
                    <a:pt x="10174250" y="0"/>
                  </a:lnTo>
                  <a:lnTo>
                    <a:pt x="10174250" y="2687189"/>
                  </a:lnTo>
                  <a:lnTo>
                    <a:pt x="0" y="26871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29" name="Google Shape;329;p12"/>
            <p:cNvSpPr txBox="1"/>
            <p:nvPr/>
          </p:nvSpPr>
          <p:spPr>
            <a:xfrm>
              <a:off x="0" y="-85725"/>
              <a:ext cx="10174250" cy="27729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859">
                  <a:solidFill>
                    <a:srgbClr val="FFFFFF"/>
                  </a:solidFill>
                </a:rPr>
                <a:t>T</a:t>
              </a: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HANK YOU </a:t>
              </a:r>
              <a:endParaRPr/>
            </a:p>
            <a:p>
              <a:pPr indent="0" lvl="0" marL="0" marR="0" rtl="0" algn="ctr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85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SEE YOU NEXT TIME </a:t>
              </a:r>
              <a:endParaRPr/>
            </a:p>
          </p:txBody>
        </p:sp>
      </p:grpSp>
      <p:sp>
        <p:nvSpPr>
          <p:cNvPr id="330" name="Google Shape;330;p12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31" name="Google Shape;331;p12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32" name="Google Shape;332;p12"/>
          <p:cNvSpPr/>
          <p:nvPr/>
        </p:nvSpPr>
        <p:spPr>
          <a:xfrm>
            <a:off x="2088564" y="1300364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333" name="Google Shape;333;p12"/>
          <p:cNvSpPr/>
          <p:nvPr/>
        </p:nvSpPr>
        <p:spPr>
          <a:xfrm>
            <a:off x="14904381" y="1300364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334" name="Google Shape;334;p12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335" name="Google Shape;335;p12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336" name="Google Shape;336;p12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7" name="Google Shape;337;p12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/>
          <p:nvPr/>
        </p:nvSpPr>
        <p:spPr>
          <a:xfrm>
            <a:off x="5369196" y="1135791"/>
            <a:ext cx="8254408" cy="1601087"/>
          </a:xfrm>
          <a:custGeom>
            <a:rect b="b" l="l" r="r" t="t"/>
            <a:pathLst>
              <a:path extrusionOk="0" h="1601087" w="8254408">
                <a:moveTo>
                  <a:pt x="0" y="0"/>
                </a:moveTo>
                <a:lnTo>
                  <a:pt x="8254408" y="0"/>
                </a:lnTo>
                <a:lnTo>
                  <a:pt x="8254408" y="1601087"/>
                </a:lnTo>
                <a:lnTo>
                  <a:pt x="0" y="1601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9" name="Google Shape;109;p2"/>
          <p:cNvSpPr/>
          <p:nvPr/>
        </p:nvSpPr>
        <p:spPr>
          <a:xfrm>
            <a:off x="1674120" y="3658550"/>
            <a:ext cx="4296025" cy="2122319"/>
          </a:xfrm>
          <a:custGeom>
            <a:rect b="b" l="l" r="r" t="t"/>
            <a:pathLst>
              <a:path extrusionOk="0" h="2122319" w="4296025">
                <a:moveTo>
                  <a:pt x="0" y="0"/>
                </a:moveTo>
                <a:lnTo>
                  <a:pt x="4296025" y="0"/>
                </a:lnTo>
                <a:lnTo>
                  <a:pt x="4296025" y="2122319"/>
                </a:lnTo>
                <a:lnTo>
                  <a:pt x="0" y="2122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2"/>
          <p:cNvSpPr/>
          <p:nvPr/>
        </p:nvSpPr>
        <p:spPr>
          <a:xfrm>
            <a:off x="6995383" y="3658550"/>
            <a:ext cx="4296025" cy="2122319"/>
          </a:xfrm>
          <a:custGeom>
            <a:rect b="b" l="l" r="r" t="t"/>
            <a:pathLst>
              <a:path extrusionOk="0" h="2122319" w="4296025">
                <a:moveTo>
                  <a:pt x="0" y="0"/>
                </a:moveTo>
                <a:lnTo>
                  <a:pt x="4296025" y="0"/>
                </a:lnTo>
                <a:lnTo>
                  <a:pt x="4296025" y="2122319"/>
                </a:lnTo>
                <a:lnTo>
                  <a:pt x="0" y="2122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2"/>
          <p:cNvSpPr/>
          <p:nvPr/>
        </p:nvSpPr>
        <p:spPr>
          <a:xfrm>
            <a:off x="12317855" y="3658550"/>
            <a:ext cx="4296025" cy="2122319"/>
          </a:xfrm>
          <a:custGeom>
            <a:rect b="b" l="l" r="r" t="t"/>
            <a:pathLst>
              <a:path extrusionOk="0" h="2122319" w="4296025">
                <a:moveTo>
                  <a:pt x="0" y="0"/>
                </a:moveTo>
                <a:lnTo>
                  <a:pt x="4296025" y="0"/>
                </a:lnTo>
                <a:lnTo>
                  <a:pt x="4296025" y="2122319"/>
                </a:lnTo>
                <a:lnTo>
                  <a:pt x="0" y="2122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2"/>
          <p:cNvSpPr/>
          <p:nvPr/>
        </p:nvSpPr>
        <p:spPr>
          <a:xfrm>
            <a:off x="6211857" y="4622821"/>
            <a:ext cx="541814" cy="228239"/>
          </a:xfrm>
          <a:custGeom>
            <a:rect b="b" l="l" r="r" t="t"/>
            <a:pathLst>
              <a:path extrusionOk="0" h="228239" w="541814">
                <a:moveTo>
                  <a:pt x="0" y="0"/>
                </a:moveTo>
                <a:lnTo>
                  <a:pt x="541814" y="0"/>
                </a:lnTo>
                <a:lnTo>
                  <a:pt x="541814" y="228239"/>
                </a:lnTo>
                <a:lnTo>
                  <a:pt x="0" y="228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1" r="-22" t="0"/>
            </a:stretch>
          </a:blipFill>
          <a:ln>
            <a:noFill/>
          </a:ln>
        </p:spPr>
      </p:sp>
      <p:sp>
        <p:nvSpPr>
          <p:cNvPr id="113" name="Google Shape;113;p2"/>
          <p:cNvSpPr/>
          <p:nvPr/>
        </p:nvSpPr>
        <p:spPr>
          <a:xfrm>
            <a:off x="11533169" y="4622821"/>
            <a:ext cx="541814" cy="228239"/>
          </a:xfrm>
          <a:custGeom>
            <a:rect b="b" l="l" r="r" t="t"/>
            <a:pathLst>
              <a:path extrusionOk="0" h="228239" w="541814">
                <a:moveTo>
                  <a:pt x="0" y="0"/>
                </a:moveTo>
                <a:lnTo>
                  <a:pt x="541814" y="0"/>
                </a:lnTo>
                <a:lnTo>
                  <a:pt x="541814" y="228239"/>
                </a:lnTo>
                <a:lnTo>
                  <a:pt x="0" y="228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1" r="-22" t="0"/>
            </a:stretch>
          </a:blipFill>
          <a:ln>
            <a:noFill/>
          </a:ln>
        </p:spPr>
      </p:sp>
      <p:sp>
        <p:nvSpPr>
          <p:cNvPr id="114" name="Google Shape;114;p2"/>
          <p:cNvSpPr/>
          <p:nvPr/>
        </p:nvSpPr>
        <p:spPr>
          <a:xfrm rot="-5400000">
            <a:off x="-4426791" y="4433840"/>
            <a:ext cx="10279952" cy="1426369"/>
          </a:xfrm>
          <a:custGeom>
            <a:rect b="b" l="l" r="r" t="t"/>
            <a:pathLst>
              <a:path extrusionOk="0" h="1901825" w="13706602">
                <a:moveTo>
                  <a:pt x="0" y="0"/>
                </a:moveTo>
                <a:lnTo>
                  <a:pt x="13706602" y="0"/>
                </a:lnTo>
                <a:lnTo>
                  <a:pt x="13706602" y="1901825"/>
                </a:lnTo>
                <a:lnTo>
                  <a:pt x="0" y="19018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90" l="0" r="0" t="-292"/>
            </a:stretch>
          </a:blipFill>
          <a:ln>
            <a:noFill/>
          </a:ln>
        </p:spPr>
      </p:sp>
      <p:sp>
        <p:nvSpPr>
          <p:cNvPr id="115" name="Google Shape;115;p2"/>
          <p:cNvSpPr/>
          <p:nvPr/>
        </p:nvSpPr>
        <p:spPr>
          <a:xfrm flipH="1" rot="5400000">
            <a:off x="12430796" y="4426824"/>
            <a:ext cx="10279952" cy="1426369"/>
          </a:xfrm>
          <a:custGeom>
            <a:rect b="b" l="l" r="r" t="t"/>
            <a:pathLst>
              <a:path extrusionOk="0" h="1901825" w="13706602">
                <a:moveTo>
                  <a:pt x="0" y="1901825"/>
                </a:moveTo>
                <a:lnTo>
                  <a:pt x="13706602" y="1901825"/>
                </a:lnTo>
                <a:lnTo>
                  <a:pt x="13706602" y="0"/>
                </a:lnTo>
                <a:lnTo>
                  <a:pt x="0" y="0"/>
                </a:lnTo>
                <a:lnTo>
                  <a:pt x="0" y="1901825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90" l="0" r="0" t="-292"/>
            </a:stretch>
          </a:blipFill>
          <a:ln>
            <a:noFill/>
          </a:ln>
        </p:spPr>
      </p:sp>
      <p:sp>
        <p:nvSpPr>
          <p:cNvPr id="116" name="Google Shape;116;p2"/>
          <p:cNvSpPr/>
          <p:nvPr/>
        </p:nvSpPr>
        <p:spPr>
          <a:xfrm>
            <a:off x="1426348" y="283982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sp>
        <p:nvSpPr>
          <p:cNvPr id="117" name="Google Shape;117;p2"/>
          <p:cNvSpPr/>
          <p:nvPr/>
        </p:nvSpPr>
        <p:spPr>
          <a:xfrm>
            <a:off x="9077769" y="6342881"/>
            <a:ext cx="4296025" cy="2122319"/>
          </a:xfrm>
          <a:custGeom>
            <a:rect b="b" l="l" r="r" t="t"/>
            <a:pathLst>
              <a:path extrusionOk="0" h="2122319" w="4296025">
                <a:moveTo>
                  <a:pt x="0" y="0"/>
                </a:moveTo>
                <a:lnTo>
                  <a:pt x="4296025" y="0"/>
                </a:lnTo>
                <a:lnTo>
                  <a:pt x="4296025" y="2122319"/>
                </a:lnTo>
                <a:lnTo>
                  <a:pt x="0" y="2122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8" name="Google Shape;118;p2"/>
          <p:cNvSpPr/>
          <p:nvPr/>
        </p:nvSpPr>
        <p:spPr>
          <a:xfrm flipH="1" rot="-5400000">
            <a:off x="13526280" y="5559454"/>
            <a:ext cx="1674868" cy="2048768"/>
          </a:xfrm>
          <a:custGeom>
            <a:rect b="b" l="l" r="r" t="t"/>
            <a:pathLst>
              <a:path extrusionOk="0" h="2048768" w="1674868">
                <a:moveTo>
                  <a:pt x="1674868" y="0"/>
                </a:moveTo>
                <a:lnTo>
                  <a:pt x="0" y="0"/>
                </a:lnTo>
                <a:lnTo>
                  <a:pt x="0" y="2048768"/>
                </a:lnTo>
                <a:lnTo>
                  <a:pt x="1674868" y="2048768"/>
                </a:lnTo>
                <a:lnTo>
                  <a:pt x="167486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62" l="0" r="0" t="-163"/>
            </a:stretch>
          </a:blipFill>
          <a:ln>
            <a:noFill/>
          </a:ln>
        </p:spPr>
      </p:sp>
      <p:grpSp>
        <p:nvGrpSpPr>
          <p:cNvPr id="119" name="Google Shape;119;p2"/>
          <p:cNvGrpSpPr/>
          <p:nvPr/>
        </p:nvGrpSpPr>
        <p:grpSpPr>
          <a:xfrm>
            <a:off x="5230279" y="1365714"/>
            <a:ext cx="8532242" cy="735005"/>
            <a:chOff x="0" y="-85725"/>
            <a:chExt cx="11376323" cy="980006"/>
          </a:xfrm>
        </p:grpSpPr>
        <p:sp>
          <p:nvSpPr>
            <p:cNvPr id="120" name="Google Shape;120;p2"/>
            <p:cNvSpPr/>
            <p:nvPr/>
          </p:nvSpPr>
          <p:spPr>
            <a:xfrm>
              <a:off x="0" y="0"/>
              <a:ext cx="11376323" cy="894281"/>
            </a:xfrm>
            <a:custGeom>
              <a:rect b="b" l="l" r="r" t="t"/>
              <a:pathLst>
                <a:path extrusionOk="0" h="894281" w="11376323">
                  <a:moveTo>
                    <a:pt x="0" y="0"/>
                  </a:moveTo>
                  <a:lnTo>
                    <a:pt x="11376323" y="0"/>
                  </a:lnTo>
                  <a:lnTo>
                    <a:pt x="11376323" y="894281"/>
                  </a:lnTo>
                  <a:lnTo>
                    <a:pt x="0" y="8942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1" name="Google Shape;121;p2"/>
            <p:cNvSpPr txBox="1"/>
            <p:nvPr/>
          </p:nvSpPr>
          <p:spPr>
            <a:xfrm>
              <a:off x="0" y="-85725"/>
              <a:ext cx="11376323" cy="9800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Table of contenet </a:t>
              </a:r>
              <a:endParaRPr/>
            </a:p>
          </p:txBody>
        </p:sp>
      </p:grpSp>
      <p:grpSp>
        <p:nvGrpSpPr>
          <p:cNvPr id="122" name="Google Shape;122;p2"/>
          <p:cNvGrpSpPr/>
          <p:nvPr/>
        </p:nvGrpSpPr>
        <p:grpSpPr>
          <a:xfrm>
            <a:off x="2269620" y="4173515"/>
            <a:ext cx="3105026" cy="702094"/>
            <a:chOff x="0" y="-114300"/>
            <a:chExt cx="4140035" cy="936125"/>
          </a:xfrm>
        </p:grpSpPr>
        <p:sp>
          <p:nvSpPr>
            <p:cNvPr id="123" name="Google Shape;123;p2"/>
            <p:cNvSpPr/>
            <p:nvPr/>
          </p:nvSpPr>
          <p:spPr>
            <a:xfrm>
              <a:off x="0" y="0"/>
              <a:ext cx="4140035" cy="821825"/>
            </a:xfrm>
            <a:custGeom>
              <a:rect b="b" l="l" r="r" t="t"/>
              <a:pathLst>
                <a:path extrusionOk="0" h="821825" w="4140035">
                  <a:moveTo>
                    <a:pt x="0" y="0"/>
                  </a:moveTo>
                  <a:lnTo>
                    <a:pt x="4140035" y="0"/>
                  </a:lnTo>
                  <a:lnTo>
                    <a:pt x="4140035" y="821825"/>
                  </a:lnTo>
                  <a:lnTo>
                    <a:pt x="0" y="8218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4" name="Google Shape;124;p2"/>
            <p:cNvSpPr txBox="1"/>
            <p:nvPr/>
          </p:nvSpPr>
          <p:spPr>
            <a:xfrm>
              <a:off x="0" y="-114300"/>
              <a:ext cx="4140035" cy="93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UI/UX Design</a:t>
              </a:r>
              <a:endParaRPr/>
            </a:p>
          </p:txBody>
        </p:sp>
      </p:grpSp>
      <p:grpSp>
        <p:nvGrpSpPr>
          <p:cNvPr id="125" name="Google Shape;125;p2"/>
          <p:cNvGrpSpPr/>
          <p:nvPr/>
        </p:nvGrpSpPr>
        <p:grpSpPr>
          <a:xfrm>
            <a:off x="7590883" y="4173515"/>
            <a:ext cx="3105026" cy="702094"/>
            <a:chOff x="0" y="-114300"/>
            <a:chExt cx="4140035" cy="936125"/>
          </a:xfrm>
        </p:grpSpPr>
        <p:sp>
          <p:nvSpPr>
            <p:cNvPr id="126" name="Google Shape;126;p2"/>
            <p:cNvSpPr/>
            <p:nvPr/>
          </p:nvSpPr>
          <p:spPr>
            <a:xfrm>
              <a:off x="0" y="0"/>
              <a:ext cx="4140035" cy="821825"/>
            </a:xfrm>
            <a:custGeom>
              <a:rect b="b" l="l" r="r" t="t"/>
              <a:pathLst>
                <a:path extrusionOk="0" h="821825" w="4140035">
                  <a:moveTo>
                    <a:pt x="0" y="0"/>
                  </a:moveTo>
                  <a:lnTo>
                    <a:pt x="4140035" y="0"/>
                  </a:lnTo>
                  <a:lnTo>
                    <a:pt x="4140035" y="821825"/>
                  </a:lnTo>
                  <a:lnTo>
                    <a:pt x="0" y="8218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7" name="Google Shape;127;p2"/>
            <p:cNvSpPr txBox="1"/>
            <p:nvPr/>
          </p:nvSpPr>
          <p:spPr>
            <a:xfrm>
              <a:off x="0" y="-114300"/>
              <a:ext cx="4140035" cy="93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UI/UX Importance</a:t>
              </a:r>
              <a:endParaRPr/>
            </a:p>
          </p:txBody>
        </p:sp>
      </p:grpSp>
      <p:grpSp>
        <p:nvGrpSpPr>
          <p:cNvPr id="128" name="Google Shape;128;p2"/>
          <p:cNvGrpSpPr/>
          <p:nvPr/>
        </p:nvGrpSpPr>
        <p:grpSpPr>
          <a:xfrm>
            <a:off x="12811201" y="3942800"/>
            <a:ext cx="3105026" cy="1730794"/>
            <a:chOff x="0" y="-114300"/>
            <a:chExt cx="4140035" cy="2307726"/>
          </a:xfrm>
        </p:grpSpPr>
        <p:sp>
          <p:nvSpPr>
            <p:cNvPr id="129" name="Google Shape;129;p2"/>
            <p:cNvSpPr/>
            <p:nvPr/>
          </p:nvSpPr>
          <p:spPr>
            <a:xfrm>
              <a:off x="0" y="0"/>
              <a:ext cx="4140035" cy="2193426"/>
            </a:xfrm>
            <a:custGeom>
              <a:rect b="b" l="l" r="r" t="t"/>
              <a:pathLst>
                <a:path extrusionOk="0" h="2193426" w="4140035">
                  <a:moveTo>
                    <a:pt x="0" y="0"/>
                  </a:moveTo>
                  <a:lnTo>
                    <a:pt x="4140035" y="0"/>
                  </a:lnTo>
                  <a:lnTo>
                    <a:pt x="4140035" y="2193426"/>
                  </a:lnTo>
                  <a:lnTo>
                    <a:pt x="0" y="21934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30" name="Google Shape;130;p2"/>
            <p:cNvSpPr txBox="1"/>
            <p:nvPr/>
          </p:nvSpPr>
          <p:spPr>
            <a:xfrm>
              <a:off x="0" y="-114300"/>
              <a:ext cx="4140035" cy="23077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Getting started with Figma</a:t>
              </a:r>
              <a:endParaRPr/>
            </a:p>
            <a:p>
              <a:pPr indent="0" lvl="0" marL="0" marR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00" u="none" cap="none" strike="noStrike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31" name="Google Shape;131;p2"/>
          <p:cNvGrpSpPr/>
          <p:nvPr/>
        </p:nvGrpSpPr>
        <p:grpSpPr>
          <a:xfrm>
            <a:off x="9704431" y="7000902"/>
            <a:ext cx="3105026" cy="702094"/>
            <a:chOff x="0" y="-114300"/>
            <a:chExt cx="4140035" cy="936125"/>
          </a:xfrm>
        </p:grpSpPr>
        <p:sp>
          <p:nvSpPr>
            <p:cNvPr id="132" name="Google Shape;132;p2"/>
            <p:cNvSpPr/>
            <p:nvPr/>
          </p:nvSpPr>
          <p:spPr>
            <a:xfrm>
              <a:off x="0" y="0"/>
              <a:ext cx="4140035" cy="821825"/>
            </a:xfrm>
            <a:custGeom>
              <a:rect b="b" l="l" r="r" t="t"/>
              <a:pathLst>
                <a:path extrusionOk="0" h="821825" w="4140035">
                  <a:moveTo>
                    <a:pt x="0" y="0"/>
                  </a:moveTo>
                  <a:lnTo>
                    <a:pt x="4140035" y="0"/>
                  </a:lnTo>
                  <a:lnTo>
                    <a:pt x="4140035" y="821825"/>
                  </a:lnTo>
                  <a:lnTo>
                    <a:pt x="0" y="8218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33" name="Google Shape;133;p2"/>
            <p:cNvSpPr txBox="1"/>
            <p:nvPr/>
          </p:nvSpPr>
          <p:spPr>
            <a:xfrm>
              <a:off x="0" y="-114300"/>
              <a:ext cx="4140035" cy="93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FlutterFlow</a:t>
              </a:r>
              <a:endParaRPr/>
            </a:p>
          </p:txBody>
        </p:sp>
      </p:grpSp>
      <p:grpSp>
        <p:nvGrpSpPr>
          <p:cNvPr id="134" name="Google Shape;134;p2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135" name="Google Shape;135;p2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36" name="Google Shape;136;p2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142" name="Google Shape;142;p3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43" name="Google Shape;143;p3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44" name="Google Shape;144;p3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5" name="Google Shape;145;p3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p3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147" name="Google Shape;147;p3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148" name="Google Shape;148;p3"/>
          <p:cNvGrpSpPr/>
          <p:nvPr/>
        </p:nvGrpSpPr>
        <p:grpSpPr>
          <a:xfrm>
            <a:off x="2614680" y="4665062"/>
            <a:ext cx="13151847" cy="2759494"/>
            <a:chOff x="0" y="-114300"/>
            <a:chExt cx="17535796" cy="3679326"/>
          </a:xfrm>
        </p:grpSpPr>
        <p:sp>
          <p:nvSpPr>
            <p:cNvPr id="149" name="Google Shape;149;p3"/>
            <p:cNvSpPr/>
            <p:nvPr/>
          </p:nvSpPr>
          <p:spPr>
            <a:xfrm>
              <a:off x="0" y="0"/>
              <a:ext cx="17535795" cy="3565025"/>
            </a:xfrm>
            <a:custGeom>
              <a:rect b="b" l="l" r="r" t="t"/>
              <a:pathLst>
                <a:path extrusionOk="0" h="3565025" w="17535795">
                  <a:moveTo>
                    <a:pt x="0" y="0"/>
                  </a:moveTo>
                  <a:lnTo>
                    <a:pt x="17535795" y="0"/>
                  </a:lnTo>
                  <a:lnTo>
                    <a:pt x="17535795" y="3565025"/>
                  </a:lnTo>
                  <a:lnTo>
                    <a:pt x="0" y="3565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50" name="Google Shape;150;p3"/>
            <p:cNvSpPr txBox="1"/>
            <p:nvPr/>
          </p:nvSpPr>
          <p:spPr>
            <a:xfrm>
              <a:off x="0" y="-114300"/>
              <a:ext cx="17535796" cy="36793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  UI (User Interface):</a:t>
              </a:r>
              <a:r>
                <a:rPr b="0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 The visual layout of an app .e.g buttons, colors,  typography, spacing, and layout.</a:t>
              </a:r>
              <a:endParaRPr/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00" u="none" cap="none" strike="noStrike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  UI focuses on </a:t>
              </a:r>
              <a:r>
                <a:rPr b="1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how the app looks</a:t>
              </a:r>
              <a:r>
                <a:rPr b="0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.</a:t>
              </a:r>
              <a:endParaRPr/>
            </a:p>
            <a:p>
              <a:pPr indent="0" lvl="0" marL="0" marR="0" rtl="0" algn="just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00" u="none" cap="none" strike="noStrike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51" name="Google Shape;151;p3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152" name="Google Shape;152;p3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53" name="Google Shape;153;p3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what is ui\ux</a:t>
              </a:r>
              <a:endParaRPr/>
            </a:p>
          </p:txBody>
        </p:sp>
      </p:grpSp>
      <p:grpSp>
        <p:nvGrpSpPr>
          <p:cNvPr id="154" name="Google Shape;154;p3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155" name="Google Shape;155;p3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56" name="Google Shape;156;p3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162" name="Google Shape;162;p4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63" name="Google Shape;163;p4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64" name="Google Shape;164;p4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4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4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167" name="Google Shape;167;p4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168" name="Google Shape;168;p4"/>
          <p:cNvGrpSpPr/>
          <p:nvPr/>
        </p:nvGrpSpPr>
        <p:grpSpPr>
          <a:xfrm>
            <a:off x="2614680" y="4665062"/>
            <a:ext cx="13151847" cy="2245144"/>
            <a:chOff x="0" y="-114300"/>
            <a:chExt cx="17535796" cy="2993526"/>
          </a:xfrm>
        </p:grpSpPr>
        <p:sp>
          <p:nvSpPr>
            <p:cNvPr id="169" name="Google Shape;169;p4"/>
            <p:cNvSpPr/>
            <p:nvPr/>
          </p:nvSpPr>
          <p:spPr>
            <a:xfrm>
              <a:off x="0" y="0"/>
              <a:ext cx="17535795" cy="2879226"/>
            </a:xfrm>
            <a:custGeom>
              <a:rect b="b" l="l" r="r" t="t"/>
              <a:pathLst>
                <a:path extrusionOk="0" h="2879226" w="17535795">
                  <a:moveTo>
                    <a:pt x="0" y="0"/>
                  </a:moveTo>
                  <a:lnTo>
                    <a:pt x="17535795" y="0"/>
                  </a:lnTo>
                  <a:lnTo>
                    <a:pt x="17535795" y="2879226"/>
                  </a:lnTo>
                  <a:lnTo>
                    <a:pt x="0" y="2879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70" name="Google Shape;170;p4"/>
            <p:cNvSpPr txBox="1"/>
            <p:nvPr/>
          </p:nvSpPr>
          <p:spPr>
            <a:xfrm>
              <a:off x="0" y="-114300"/>
              <a:ext cx="17535796" cy="29935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UX (User Experience): </a:t>
              </a:r>
              <a:r>
                <a:rPr b="0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The overall experience and interaction a user has with an app.</a:t>
              </a:r>
              <a:endParaRPr/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00" u="none" cap="none" strike="noStrike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just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UX focuses on</a:t>
              </a:r>
              <a:r>
                <a:rPr b="1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 how the app feels and works</a:t>
              </a:r>
              <a:r>
                <a:rPr b="0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.</a:t>
              </a:r>
              <a:endParaRPr/>
            </a:p>
          </p:txBody>
        </p:sp>
      </p:grpSp>
      <p:grpSp>
        <p:nvGrpSpPr>
          <p:cNvPr id="171" name="Google Shape;171;p4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172" name="Google Shape;172;p4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73" name="Google Shape;173;p4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what is ui\ux</a:t>
              </a:r>
              <a:endParaRPr/>
            </a:p>
          </p:txBody>
        </p:sp>
      </p:grpSp>
      <p:grpSp>
        <p:nvGrpSpPr>
          <p:cNvPr id="174" name="Google Shape;174;p4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175" name="Google Shape;175;p4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76" name="Google Shape;176;p4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182" name="Google Shape;182;p5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83" name="Google Shape;183;p5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84" name="Google Shape;184;p5"/>
          <p:cNvSpPr/>
          <p:nvPr/>
        </p:nvSpPr>
        <p:spPr>
          <a:xfrm>
            <a:off x="1605273" y="3815085"/>
            <a:ext cx="14536965" cy="5335090"/>
          </a:xfrm>
          <a:custGeom>
            <a:rect b="b" l="l" r="r" t="t"/>
            <a:pathLst>
              <a:path extrusionOk="0" h="5335090" w="14536965">
                <a:moveTo>
                  <a:pt x="0" y="0"/>
                </a:moveTo>
                <a:lnTo>
                  <a:pt x="14536965" y="0"/>
                </a:lnTo>
                <a:lnTo>
                  <a:pt x="14536965" y="5335091"/>
                </a:lnTo>
                <a:lnTo>
                  <a:pt x="0" y="53350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p5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p5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187" name="Google Shape;187;p5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188" name="Google Shape;188;p5"/>
          <p:cNvGrpSpPr/>
          <p:nvPr/>
        </p:nvGrpSpPr>
        <p:grpSpPr>
          <a:xfrm>
            <a:off x="1864399" y="4884137"/>
            <a:ext cx="4812771" cy="2245144"/>
            <a:chOff x="0" y="-114300"/>
            <a:chExt cx="6417028" cy="2993526"/>
          </a:xfrm>
        </p:grpSpPr>
        <p:sp>
          <p:nvSpPr>
            <p:cNvPr id="189" name="Google Shape;189;p5"/>
            <p:cNvSpPr/>
            <p:nvPr/>
          </p:nvSpPr>
          <p:spPr>
            <a:xfrm>
              <a:off x="0" y="0"/>
              <a:ext cx="6417028" cy="2879226"/>
            </a:xfrm>
            <a:custGeom>
              <a:rect b="b" l="l" r="r" t="t"/>
              <a:pathLst>
                <a:path extrusionOk="0" h="2879226" w="6417028">
                  <a:moveTo>
                    <a:pt x="0" y="0"/>
                  </a:moveTo>
                  <a:lnTo>
                    <a:pt x="6417028" y="0"/>
                  </a:lnTo>
                  <a:lnTo>
                    <a:pt x="6417028" y="2879226"/>
                  </a:lnTo>
                  <a:lnTo>
                    <a:pt x="0" y="2879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0" name="Google Shape;190;p5"/>
            <p:cNvSpPr txBox="1"/>
            <p:nvPr/>
          </p:nvSpPr>
          <p:spPr>
            <a:xfrm>
              <a:off x="0" y="-114300"/>
              <a:ext cx="6417028" cy="29935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EX:</a:t>
              </a:r>
              <a:endParaRPr/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  .Bad UX = 5 clicks to log in.</a:t>
              </a:r>
              <a:endParaRPr/>
            </a:p>
            <a:p>
              <a:pPr indent="0" lvl="0" marL="0" marR="0" rtl="0" algn="just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 .Good UX = 1 click with “Remember Me” option.</a:t>
              </a:r>
              <a:endParaRPr/>
            </a:p>
          </p:txBody>
        </p:sp>
      </p:grpSp>
      <p:grpSp>
        <p:nvGrpSpPr>
          <p:cNvPr id="191" name="Google Shape;191;p5"/>
          <p:cNvGrpSpPr/>
          <p:nvPr/>
        </p:nvGrpSpPr>
        <p:grpSpPr>
          <a:xfrm rot="-102745">
            <a:off x="5105631" y="2616915"/>
            <a:ext cx="8073413" cy="784677"/>
            <a:chOff x="0" y="-66675"/>
            <a:chExt cx="10764551" cy="1046237"/>
          </a:xfrm>
        </p:grpSpPr>
        <p:sp>
          <p:nvSpPr>
            <p:cNvPr id="192" name="Google Shape;192;p5"/>
            <p:cNvSpPr/>
            <p:nvPr/>
          </p:nvSpPr>
          <p:spPr>
            <a:xfrm>
              <a:off x="0" y="0"/>
              <a:ext cx="10764551" cy="979562"/>
            </a:xfrm>
            <a:custGeom>
              <a:rect b="b" l="l" r="r" t="t"/>
              <a:pathLst>
                <a:path extrusionOk="0" h="979562" w="10764551">
                  <a:moveTo>
                    <a:pt x="0" y="0"/>
                  </a:moveTo>
                  <a:lnTo>
                    <a:pt x="10764551" y="0"/>
                  </a:lnTo>
                  <a:lnTo>
                    <a:pt x="10764551" y="979562"/>
                  </a:lnTo>
                  <a:lnTo>
                    <a:pt x="0" y="9795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3" name="Google Shape;193;p5"/>
            <p:cNvSpPr txBox="1"/>
            <p:nvPr/>
          </p:nvSpPr>
          <p:spPr>
            <a:xfrm>
              <a:off x="0" y="-66675"/>
              <a:ext cx="10764551" cy="1046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4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UI\UX Importance</a:t>
              </a:r>
              <a:endParaRPr/>
            </a:p>
          </p:txBody>
        </p:sp>
      </p:grpSp>
      <p:grpSp>
        <p:nvGrpSpPr>
          <p:cNvPr id="194" name="Google Shape;194;p5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195" name="Google Shape;195;p5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6" name="Google Shape;196;p5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graphicFrame>
        <p:nvGraphicFramePr>
          <p:cNvPr id="197" name="Google Shape;197;p5"/>
          <p:cNvGraphicFramePr/>
          <p:nvPr/>
        </p:nvGraphicFramePr>
        <p:xfrm>
          <a:off x="7931951" y="39298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{1581E6DC-8195-43C4-AD03-617D27355F58}</a:tableStyleId>
              </a:tblPr>
              <a:tblGrid>
                <a:gridCol w="2919100"/>
                <a:gridCol w="2263950"/>
                <a:gridCol w="2760950"/>
              </a:tblGrid>
              <a:tr h="114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99" u="none" cap="none" strike="noStrike">
                          <a:solidFill>
                            <a:srgbClr val="0065B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Feature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99" u="none" cap="none" strike="noStrike">
                          <a:solidFill>
                            <a:srgbClr val="0065B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Without UI/UX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99" u="none" cap="none" strike="noStrike">
                          <a:solidFill>
                            <a:srgbClr val="0065B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With Good UI/UX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0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99" u="none" cap="none" strike="noStrike">
                          <a:solidFill>
                            <a:srgbClr val="0065B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User Retention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99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Low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99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0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99" u="none" cap="none" strike="noStrike">
                          <a:solidFill>
                            <a:srgbClr val="0065B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Conversion Rate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99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Poor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99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Improved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3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99" u="none" cap="none" strike="noStrike">
                          <a:solidFill>
                            <a:srgbClr val="0065B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Development Cost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99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Higher (due to rework)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99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Lower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0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99" u="none" cap="none" strike="noStrike">
                          <a:solidFill>
                            <a:srgbClr val="0065B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Usability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99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Confusing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99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Intuitive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203" name="Google Shape;203;p6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04" name="Google Shape;204;p6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05" name="Google Shape;205;p6"/>
          <p:cNvSpPr/>
          <p:nvPr/>
        </p:nvSpPr>
        <p:spPr>
          <a:xfrm>
            <a:off x="1637882" y="3240495"/>
            <a:ext cx="14532955" cy="5333619"/>
          </a:xfrm>
          <a:custGeom>
            <a:rect b="b" l="l" r="r" t="t"/>
            <a:pathLst>
              <a:path extrusionOk="0" h="5333619" w="14532955">
                <a:moveTo>
                  <a:pt x="0" y="0"/>
                </a:moveTo>
                <a:lnTo>
                  <a:pt x="14532955" y="0"/>
                </a:lnTo>
                <a:lnTo>
                  <a:pt x="14532955" y="5333619"/>
                </a:lnTo>
                <a:lnTo>
                  <a:pt x="0" y="53336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6"/>
          <p:cNvSpPr/>
          <p:nvPr/>
        </p:nvSpPr>
        <p:spPr>
          <a:xfrm>
            <a:off x="5525408" y="1028700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6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208" name="Google Shape;208;p6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209" name="Google Shape;209;p6"/>
          <p:cNvGrpSpPr/>
          <p:nvPr/>
        </p:nvGrpSpPr>
        <p:grpSpPr>
          <a:xfrm rot="-102745">
            <a:off x="5970802" y="1277356"/>
            <a:ext cx="6343934" cy="915661"/>
            <a:chOff x="0" y="-85725"/>
            <a:chExt cx="8458579" cy="1220881"/>
          </a:xfrm>
        </p:grpSpPr>
        <p:sp>
          <p:nvSpPr>
            <p:cNvPr id="210" name="Google Shape;210;p6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11" name="Google Shape;211;p6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goOd &amp; bad UX </a:t>
              </a:r>
              <a:endParaRPr/>
            </a:p>
          </p:txBody>
        </p:sp>
      </p:grpSp>
      <p:grpSp>
        <p:nvGrpSpPr>
          <p:cNvPr id="212" name="Google Shape;212;p6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213" name="Google Shape;213;p6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14" name="Google Shape;214;p6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215" name="Google Shape;215;p6"/>
          <p:cNvSpPr/>
          <p:nvPr/>
        </p:nvSpPr>
        <p:spPr>
          <a:xfrm>
            <a:off x="9293357" y="5328581"/>
            <a:ext cx="6623780" cy="3929719"/>
          </a:xfrm>
          <a:custGeom>
            <a:rect b="b" l="l" r="r" t="t"/>
            <a:pathLst>
              <a:path extrusionOk="0" h="3929719" w="6623780">
                <a:moveTo>
                  <a:pt x="0" y="0"/>
                </a:moveTo>
                <a:lnTo>
                  <a:pt x="6623781" y="0"/>
                </a:lnTo>
                <a:lnTo>
                  <a:pt x="6623781" y="3929719"/>
                </a:lnTo>
                <a:lnTo>
                  <a:pt x="0" y="39297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7333" l="-18171" r="-14045" t="-18022"/>
            </a:stretch>
          </a:blipFill>
          <a:ln>
            <a:noFill/>
          </a:ln>
        </p:spPr>
      </p:sp>
      <p:sp>
        <p:nvSpPr>
          <p:cNvPr id="216" name="Google Shape;216;p6"/>
          <p:cNvSpPr txBox="1"/>
          <p:nvPr/>
        </p:nvSpPr>
        <p:spPr>
          <a:xfrm>
            <a:off x="2088564" y="4543959"/>
            <a:ext cx="13828574" cy="2612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Zoom has kept its UI simple to make video calls easier. Its layout is clean and uncluttered, showing only the essential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things. Its colour scheme is minimalist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 that users do not have to pay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any attention during video calls.</a:t>
            </a:r>
            <a:endParaRPr/>
          </a:p>
        </p:txBody>
      </p:sp>
      <p:sp>
        <p:nvSpPr>
          <p:cNvPr id="217" name="Google Shape;217;p6"/>
          <p:cNvSpPr txBox="1"/>
          <p:nvPr/>
        </p:nvSpPr>
        <p:spPr>
          <a:xfrm>
            <a:off x="1637882" y="3642288"/>
            <a:ext cx="3878577" cy="66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rPr>
              <a:t>Why is it good?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23" name="Google Shape;223;p7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24" name="Google Shape;224;p7"/>
          <p:cNvSpPr/>
          <p:nvPr/>
        </p:nvSpPr>
        <p:spPr>
          <a:xfrm>
            <a:off x="1843994" y="3268006"/>
            <a:ext cx="14506662" cy="5323969"/>
          </a:xfrm>
          <a:custGeom>
            <a:rect b="b" l="l" r="r" t="t"/>
            <a:pathLst>
              <a:path extrusionOk="0" h="5323969" w="14506662">
                <a:moveTo>
                  <a:pt x="0" y="0"/>
                </a:moveTo>
                <a:lnTo>
                  <a:pt x="14506662" y="0"/>
                </a:lnTo>
                <a:lnTo>
                  <a:pt x="14506662" y="5323970"/>
                </a:lnTo>
                <a:lnTo>
                  <a:pt x="0" y="5323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7"/>
          <p:cNvSpPr/>
          <p:nvPr/>
        </p:nvSpPr>
        <p:spPr>
          <a:xfrm>
            <a:off x="5525408" y="1028700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7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227" name="Google Shape;227;p7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228" name="Google Shape;228;p7"/>
          <p:cNvGrpSpPr/>
          <p:nvPr/>
        </p:nvGrpSpPr>
        <p:grpSpPr>
          <a:xfrm rot="-102745">
            <a:off x="5970802" y="1277356"/>
            <a:ext cx="6343934" cy="915661"/>
            <a:chOff x="0" y="-85725"/>
            <a:chExt cx="8458579" cy="1220881"/>
          </a:xfrm>
        </p:grpSpPr>
        <p:sp>
          <p:nvSpPr>
            <p:cNvPr id="229" name="Google Shape;229;p7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30" name="Google Shape;230;p7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goOd &amp; bad UX </a:t>
              </a:r>
              <a:endParaRPr/>
            </a:p>
          </p:txBody>
        </p:sp>
      </p:grpSp>
      <p:grpSp>
        <p:nvGrpSpPr>
          <p:cNvPr id="231" name="Google Shape;231;p7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232" name="Google Shape;232;p7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33" name="Google Shape;233;p7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234" name="Google Shape;234;p7"/>
          <p:cNvSpPr/>
          <p:nvPr/>
        </p:nvSpPr>
        <p:spPr>
          <a:xfrm>
            <a:off x="9813151" y="5143500"/>
            <a:ext cx="6383062" cy="4244893"/>
          </a:xfrm>
          <a:custGeom>
            <a:rect b="b" l="l" r="r" t="t"/>
            <a:pathLst>
              <a:path extrusionOk="0" h="4244893" w="6383062">
                <a:moveTo>
                  <a:pt x="0" y="0"/>
                </a:moveTo>
                <a:lnTo>
                  <a:pt x="6383061" y="0"/>
                </a:lnTo>
                <a:lnTo>
                  <a:pt x="6383061" y="4244893"/>
                </a:lnTo>
                <a:lnTo>
                  <a:pt x="0" y="42448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291" l="-23339" r="-22988" t="-18477"/>
            </a:stretch>
          </a:blipFill>
          <a:ln>
            <a:noFill/>
          </a:ln>
        </p:spPr>
      </p:sp>
      <p:sp>
        <p:nvSpPr>
          <p:cNvPr id="235" name="Google Shape;235;p7"/>
          <p:cNvSpPr txBox="1"/>
          <p:nvPr/>
        </p:nvSpPr>
        <p:spPr>
          <a:xfrm>
            <a:off x="1646830" y="3665362"/>
            <a:ext cx="3878577" cy="66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rPr>
              <a:t>Why is it Bad?</a:t>
            </a:r>
            <a:endParaRPr/>
          </a:p>
        </p:txBody>
      </p:sp>
      <p:sp>
        <p:nvSpPr>
          <p:cNvPr id="236" name="Google Shape;236;p7"/>
          <p:cNvSpPr txBox="1"/>
          <p:nvPr/>
        </p:nvSpPr>
        <p:spPr>
          <a:xfrm>
            <a:off x="2088564" y="4443237"/>
            <a:ext cx="13728954" cy="2369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you accidentally send a message to the wrong person on WhatsApp, you can delete it using the 'Delete for Everyone' option.</a:t>
            </a:r>
            <a:endParaRPr/>
          </a:p>
          <a:p>
            <a:pPr indent="0" lvl="0" marL="0" marR="0" rtl="0" algn="l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But, when you delete the message, </a:t>
            </a:r>
            <a:endParaRPr/>
          </a:p>
          <a:p>
            <a:pPr indent="0" lvl="0" marL="0" marR="0" rtl="0" algn="l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other person gets a notification </a:t>
            </a:r>
            <a:endParaRPr/>
          </a:p>
          <a:p>
            <a:pPr indent="0" lvl="0" marL="0" marR="0" rtl="0" algn="l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saying "You deleted this message."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242" name="Google Shape;242;p8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43" name="Google Shape;243;p8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44" name="Google Shape;244;p8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8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8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247" name="Google Shape;247;p8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248" name="Google Shape;248;p8"/>
          <p:cNvGrpSpPr/>
          <p:nvPr/>
        </p:nvGrpSpPr>
        <p:grpSpPr>
          <a:xfrm rot="-102745">
            <a:off x="5305554" y="2605246"/>
            <a:ext cx="7824847" cy="808016"/>
            <a:chOff x="0" y="-66675"/>
            <a:chExt cx="10433130" cy="1077355"/>
          </a:xfrm>
        </p:grpSpPr>
        <p:sp>
          <p:nvSpPr>
            <p:cNvPr id="249" name="Google Shape;249;p8"/>
            <p:cNvSpPr/>
            <p:nvPr/>
          </p:nvSpPr>
          <p:spPr>
            <a:xfrm>
              <a:off x="0" y="0"/>
              <a:ext cx="10433130" cy="1010680"/>
            </a:xfrm>
            <a:custGeom>
              <a:rect b="b" l="l" r="r" t="t"/>
              <a:pathLst>
                <a:path extrusionOk="0" h="1010680" w="10433130">
                  <a:moveTo>
                    <a:pt x="0" y="0"/>
                  </a:moveTo>
                  <a:lnTo>
                    <a:pt x="10433130" y="0"/>
                  </a:lnTo>
                  <a:lnTo>
                    <a:pt x="10433130" y="1010680"/>
                  </a:lnTo>
                  <a:lnTo>
                    <a:pt x="0" y="1010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0" name="Google Shape;250;p8"/>
            <p:cNvSpPr txBox="1"/>
            <p:nvPr/>
          </p:nvSpPr>
          <p:spPr>
            <a:xfrm>
              <a:off x="0" y="-66675"/>
              <a:ext cx="10433130" cy="10773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4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UI\UX Importance</a:t>
              </a:r>
              <a:endParaRPr/>
            </a:p>
          </p:txBody>
        </p:sp>
      </p:grpSp>
      <p:grpSp>
        <p:nvGrpSpPr>
          <p:cNvPr id="251" name="Google Shape;251;p8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252" name="Google Shape;252;p8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3" name="Google Shape;253;p8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254" name="Google Shape;254;p8"/>
          <p:cNvSpPr txBox="1"/>
          <p:nvPr/>
        </p:nvSpPr>
        <p:spPr>
          <a:xfrm>
            <a:off x="2402345" y="4282175"/>
            <a:ext cx="6540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9" u="none" cap="none" strike="noStrike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rPr>
              <a:t>Why does UI/UX matter?</a:t>
            </a:r>
            <a:endParaRPr/>
          </a:p>
        </p:txBody>
      </p:sp>
      <p:sp>
        <p:nvSpPr>
          <p:cNvPr id="255" name="Google Shape;255;p8"/>
          <p:cNvSpPr txBox="1"/>
          <p:nvPr/>
        </p:nvSpPr>
        <p:spPr>
          <a:xfrm>
            <a:off x="2931106" y="5214280"/>
            <a:ext cx="11943900" cy="54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1.First Impressions Matter:</a:t>
            </a:r>
            <a:r>
              <a:rPr b="0" i="0" lang="en-US" sz="2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Users judge an app within the first few seconds.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2.Better User Satisfaction:</a:t>
            </a:r>
            <a:r>
              <a:rPr b="0" i="0" lang="en-US" sz="2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 well-designed app is easier and more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enjoyable to use.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3.Higher Retention Rates:</a:t>
            </a:r>
            <a:r>
              <a:rPr b="0" i="0" lang="en-US" sz="2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 good UX keeps users coming back.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4.Improved Accessibility:</a:t>
            </a:r>
            <a:r>
              <a:rPr b="0" i="0" lang="en-US" sz="2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UI/UX ensures usability for all, including people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with disabilities.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261" name="Google Shape;261;p9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62" name="Google Shape;262;p9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63" name="Google Shape;263;p9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9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9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266" name="Google Shape;266;p9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267" name="Google Shape;267;p9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268" name="Google Shape;268;p9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69" name="Google Shape;269;p9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figma</a:t>
              </a:r>
              <a:endParaRPr/>
            </a:p>
          </p:txBody>
        </p:sp>
      </p:grpSp>
      <p:grpSp>
        <p:nvGrpSpPr>
          <p:cNvPr id="270" name="Google Shape;270;p9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271" name="Google Shape;271;p9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72" name="Google Shape;272;p9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273" name="Google Shape;273;p9"/>
          <p:cNvSpPr txBox="1"/>
          <p:nvPr/>
        </p:nvSpPr>
        <p:spPr>
          <a:xfrm>
            <a:off x="2267368" y="4580555"/>
            <a:ext cx="3303800" cy="562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61" u="none" cap="none" strike="noStrike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What is Figma?</a:t>
            </a:r>
            <a:endParaRPr/>
          </a:p>
        </p:txBody>
      </p:sp>
      <p:sp>
        <p:nvSpPr>
          <p:cNvPr id="274" name="Google Shape;274;p9"/>
          <p:cNvSpPr txBox="1"/>
          <p:nvPr/>
        </p:nvSpPr>
        <p:spPr>
          <a:xfrm>
            <a:off x="2614680" y="5263300"/>
            <a:ext cx="9719380" cy="10335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web-based design tool for UI/UX design.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for prototyping and collaboration.</a:t>
            </a:r>
            <a:endParaRPr/>
          </a:p>
        </p:txBody>
      </p:sp>
      <p:sp>
        <p:nvSpPr>
          <p:cNvPr id="275" name="Google Shape;275;p9"/>
          <p:cNvSpPr txBox="1"/>
          <p:nvPr/>
        </p:nvSpPr>
        <p:spPr>
          <a:xfrm>
            <a:off x="2267368" y="6855308"/>
            <a:ext cx="3303800" cy="579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61" u="none" cap="none" strike="noStrike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Getting Started:</a:t>
            </a:r>
            <a:endParaRPr/>
          </a:p>
        </p:txBody>
      </p:sp>
      <p:sp>
        <p:nvSpPr>
          <p:cNvPr id="276" name="Google Shape;276;p9"/>
          <p:cNvSpPr txBox="1"/>
          <p:nvPr/>
        </p:nvSpPr>
        <p:spPr>
          <a:xfrm>
            <a:off x="2614680" y="7510963"/>
            <a:ext cx="9719380" cy="9884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 up on figma.com</a:t>
            </a:r>
            <a:r>
              <a:rPr b="1" i="0" lang="en-US" sz="2708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</a:t>
            </a:r>
            <a:r>
              <a:rPr b="1" i="0" lang="en-US" sz="2708" u="sng" cap="none" strike="noStrike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https://www.figma.com/signup</a:t>
            </a:r>
            <a:r>
              <a:rPr b="1" i="0" lang="en-US" sz="2708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)</a:t>
            </a:r>
            <a:r>
              <a:rPr b="0" i="0" lang="en-US" sz="270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new Project.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